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77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E429A7-739D-C048-B633-1C4993AB86FA}" type="datetimeFigureOut">
              <a:rPr lang="en-US" smtClean="0"/>
              <a:t>8/7/14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2CDDBB-DB84-9A47-B885-832316F38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330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fld id="{129C36D6-166D-2248-9907-A36967532218}" type="slidenum">
              <a:rPr lang="en-US" sz="1200"/>
              <a:pPr eaLnBrk="1" hangingPunct="1"/>
              <a:t>7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2C215-DC87-3041-89AE-BE861EA76EC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660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TW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B9DE-9F20-F746-8B2C-A8AC5D9B8BBC}" type="datetimeFigureOut">
              <a:rPr lang="en-US" smtClean="0"/>
              <a:t>8/7/14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D0038-7F04-0F41-9345-5B09CE57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260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B9DE-9F20-F746-8B2C-A8AC5D9B8BBC}" type="datetimeFigureOut">
              <a:rPr lang="en-US" smtClean="0"/>
              <a:t>8/7/14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D0038-7F04-0F41-9345-5B09CE57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659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B9DE-9F20-F746-8B2C-A8AC5D9B8BBC}" type="datetimeFigureOut">
              <a:rPr lang="en-US" smtClean="0"/>
              <a:t>8/7/14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D0038-7F04-0F41-9345-5B09CE57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484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B9DE-9F20-F746-8B2C-A8AC5D9B8BBC}" type="datetimeFigureOut">
              <a:rPr lang="en-US" smtClean="0"/>
              <a:t>8/7/14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D0038-7F04-0F41-9345-5B09CE57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187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B9DE-9F20-F746-8B2C-A8AC5D9B8BBC}" type="datetimeFigureOut">
              <a:rPr lang="en-US" smtClean="0"/>
              <a:t>8/7/14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D0038-7F04-0F41-9345-5B09CE57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05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B9DE-9F20-F746-8B2C-A8AC5D9B8BBC}" type="datetimeFigureOut">
              <a:rPr lang="en-US" smtClean="0"/>
              <a:t>8/7/14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D0038-7F04-0F41-9345-5B09CE57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00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B9DE-9F20-F746-8B2C-A8AC5D9B8BBC}" type="datetimeFigureOut">
              <a:rPr lang="en-US" smtClean="0"/>
              <a:t>8/7/14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D0038-7F04-0F41-9345-5B09CE57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000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B9DE-9F20-F746-8B2C-A8AC5D9B8BBC}" type="datetimeFigureOut">
              <a:rPr lang="en-US" smtClean="0"/>
              <a:t>8/7/14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D0038-7F04-0F41-9345-5B09CE57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890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B9DE-9F20-F746-8B2C-A8AC5D9B8BBC}" type="datetimeFigureOut">
              <a:rPr lang="en-US" smtClean="0"/>
              <a:t>8/7/14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D0038-7F04-0F41-9345-5B09CE57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65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B9DE-9F20-F746-8B2C-A8AC5D9B8BBC}" type="datetimeFigureOut">
              <a:rPr lang="en-US" smtClean="0"/>
              <a:t>8/7/14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D0038-7F04-0F41-9345-5B09CE57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504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B9DE-9F20-F746-8B2C-A8AC5D9B8BBC}" type="datetimeFigureOut">
              <a:rPr lang="en-US" smtClean="0"/>
              <a:t>8/7/14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D0038-7F04-0F41-9345-5B09CE57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523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5BB9DE-9F20-F746-8B2C-A8AC5D9B8BBC}" type="datetimeFigureOut">
              <a:rPr lang="en-US" smtClean="0"/>
              <a:t>8/7/14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D0038-7F04-0F41-9345-5B09CE57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754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7" Type="http://schemas.openxmlformats.org/officeDocument/2006/relationships/image" Target="../media/image30.png"/><Relationship Id="rId8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9.png"/><Relationship Id="rId6" Type="http://schemas.openxmlformats.org/officeDocument/2006/relationships/image" Target="../media/image35.jpeg"/><Relationship Id="rId7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1.png"/><Relationship Id="rId5" Type="http://schemas.openxmlformats.org/officeDocument/2006/relationships/image" Target="../media/image8.png"/><Relationship Id="rId6" Type="http://schemas.openxmlformats.org/officeDocument/2006/relationships/image" Target="../media/image13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3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jpeg"/><Relationship Id="rId5" Type="http://schemas.openxmlformats.org/officeDocument/2006/relationships/image" Target="../media/image41.png"/><Relationship Id="rId6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4" Type="http://schemas.openxmlformats.org/officeDocument/2006/relationships/image" Target="../media/image21.emf"/><Relationship Id="rId5" Type="http://schemas.openxmlformats.org/officeDocument/2006/relationships/image" Target="../media/image22.emf"/><Relationship Id="rId6" Type="http://schemas.openxmlformats.org/officeDocument/2006/relationships/image" Target="../media/image23.emf"/><Relationship Id="rId7" Type="http://schemas.openxmlformats.org/officeDocument/2006/relationships/image" Target="../media/image24.emf"/><Relationship Id="rId8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資源有哪幾種？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</a:rPr>
              <a:t>自然資源／天然資源</a:t>
            </a:r>
            <a:endParaRPr lang="en-US" altLang="zh-TW" sz="3600" dirty="0" smtClean="0">
              <a:latin typeface="DFPBiaoKaiW5-ZhuIn"/>
              <a:ea typeface="DFPBiaoKaiW5-ZhuIn"/>
              <a:cs typeface="DFPBiaoKaiW5-ZhuIn"/>
            </a:endParaRPr>
          </a:p>
          <a:p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人力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</a:rPr>
              <a:t>資源</a:t>
            </a:r>
            <a:endParaRPr lang="en-US" altLang="zh-TW" sz="3600" dirty="0" smtClean="0">
              <a:latin typeface="DFPBiaoKaiW5-ZhuIn"/>
              <a:ea typeface="DFPBiaoKaiW5-ZhuIn"/>
              <a:cs typeface="DFPBiaoKaiW5-ZhuIn"/>
            </a:endParaRPr>
          </a:p>
          <a:p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</a:rPr>
              <a:t>資本資源</a:t>
            </a:r>
            <a:endParaRPr lang="en-US" altLang="zh-TW" sz="3600" dirty="0" smtClean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23868578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ChangeArrowheads="1"/>
          </p:cNvSpPr>
          <p:nvPr>
            <p:ph type="title"/>
          </p:nvPr>
        </p:nvSpPr>
        <p:spPr>
          <a:xfrm>
            <a:off x="459290" y="1026628"/>
            <a:ext cx="7024744" cy="661436"/>
          </a:xfrm>
        </p:spPr>
        <p:txBody>
          <a:bodyPr>
            <a:normAutofit fontScale="90000"/>
          </a:bodyPr>
          <a:lstStyle/>
          <a:p>
            <a:pPr marL="286856">
              <a:defRPr/>
            </a:pPr>
            <a:r>
              <a:rPr lang="ja-JP" altLang="en-US" sz="51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資本資源</a:t>
            </a:r>
            <a:r>
              <a:rPr lang="en-US" altLang="ja-JP" sz="3400" dirty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>Capital Resources</a:t>
            </a:r>
            <a:endParaRPr lang="en-US" sz="3400" dirty="0"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71500" y="1904552"/>
            <a:ext cx="7835900" cy="4127948"/>
          </a:xfrm>
        </p:spPr>
        <p:txBody>
          <a:bodyPr>
            <a:normAutofit/>
          </a:bodyPr>
          <a:lstStyle/>
          <a:p>
            <a:pPr eaLnBrk="1" hangingPunct="1">
              <a:buFontTx/>
              <a:buBlip>
                <a:blip r:embed="rId2"/>
              </a:buBlip>
              <a:defRPr/>
            </a:pP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製造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物品</a:t>
            </a: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的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機器</a:t>
            </a:r>
            <a:r>
              <a:rPr lang="zh-TW" altLang="ja-JP" sz="3600" dirty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、</a:t>
            </a: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工具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和</a:t>
            </a:r>
            <a:r>
              <a:rPr lang="en-US" altLang="ja-JP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建築物</a:t>
            </a:r>
            <a:endParaRPr lang="en-US" altLang="ja-JP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68580" indent="0">
              <a:buNone/>
              <a:defRPr/>
            </a:pPr>
            <a:r>
              <a:rPr lang="en-US" altLang="ja-JP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 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機器：</a:t>
            </a:r>
            <a:r>
              <a:rPr lang="zh-TW" altLang="en-US" dirty="0" smtClean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</a:rPr>
              <a:t>吊車和挖土機</a:t>
            </a:r>
            <a:endParaRPr lang="en-US" altLang="zh-TW" dirty="0" smtClean="0">
              <a:solidFill>
                <a:schemeClr val="tx1"/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68580" indent="0">
              <a:buNone/>
              <a:defRPr/>
            </a:pPr>
            <a:r>
              <a:rPr lang="en-US" altLang="zh-TW" dirty="0" smtClean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   </a:t>
            </a:r>
            <a:r>
              <a:rPr lang="zh-TW" altLang="en-US" dirty="0" smtClean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工具：</a:t>
            </a:r>
            <a:r>
              <a:rPr lang="zh-TW" altLang="en-US" dirty="0" smtClean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</a:rPr>
              <a:t>鐵鎚</a:t>
            </a:r>
            <a:r>
              <a:rPr lang="zh-TW" altLang="zh-TW" dirty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</a:rPr>
              <a:t>、</a:t>
            </a:r>
            <a:r>
              <a:rPr lang="zh-TW" altLang="en-US" dirty="0" smtClean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</a:rPr>
              <a:t>捲尺和電鑽</a:t>
            </a:r>
            <a:endParaRPr lang="en-US" altLang="zh-TW" dirty="0" smtClean="0">
              <a:solidFill>
                <a:schemeClr val="tx1"/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68580" indent="0" eaLnBrk="1" hangingPunct="1">
              <a:buNone/>
              <a:defRPr/>
            </a:pPr>
            <a:r>
              <a:rPr lang="en-US" altLang="zh-TW" dirty="0" smtClean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   </a:t>
            </a:r>
            <a:r>
              <a:rPr lang="zh-TW" altLang="en-US" dirty="0" smtClean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建築物：辦公室</a:t>
            </a:r>
            <a:endParaRPr lang="en-US" altLang="ja-JP" dirty="0">
              <a:solidFill>
                <a:schemeClr val="tx1"/>
              </a:solidFill>
              <a:latin typeface="DFPBiaoKaiW5-PoIn1"/>
              <a:ea typeface="DFPBiaoKaiW5-PoIn1"/>
              <a:cs typeface="DFPBiaoKaiW5-PoIn1"/>
              <a:sym typeface="DFPBiaoKaiW5-ZhuIn" charset="0"/>
            </a:endParaRPr>
          </a:p>
          <a:p>
            <a:pPr marL="68580" indent="0" eaLnBrk="1" hangingPunct="1">
              <a:buNone/>
              <a:defRPr/>
            </a:pPr>
            <a:endParaRPr lang="en-US" altLang="ja-JP" sz="3600" dirty="0" smtClean="0">
              <a:latin typeface="DFPBiaoKaiW5-PoIn1"/>
              <a:ea typeface="DFPBiaoKaiW5-PoIn1"/>
              <a:cs typeface="DFPBiaoKaiW5-PoIn1"/>
              <a:sym typeface="DFPBiaoKaiW5-ZhuIn" charset="0"/>
            </a:endParaRPr>
          </a:p>
          <a:p>
            <a:pPr eaLnBrk="1" hangingPunct="1">
              <a:buFontTx/>
              <a:buBlip>
                <a:blip r:embed="rId2"/>
              </a:buBlip>
              <a:defRPr/>
            </a:pPr>
            <a:endParaRPr lang="en-US" dirty="0">
              <a:latin typeface="DFPBiaoKaiW5-PoIn1" charset="0"/>
              <a:ea typeface="Heiti TC Light" charset="0"/>
              <a:cs typeface="DFPBiaoKaiW5-PoIn1" charset="0"/>
              <a:sym typeface="DFPBiaoKaiW5-ZhuIn" charset="0"/>
            </a:endParaRPr>
          </a:p>
          <a:p>
            <a:pPr marL="0" indent="0">
              <a:buNone/>
              <a:defRPr/>
            </a:pPr>
            <a:endParaRPr lang="en-US" dirty="0">
              <a:latin typeface="DFPBiaoKaiW5-PoIn1" charset="0"/>
              <a:ea typeface="Heiti TC Light" charset="0"/>
              <a:cs typeface="DFPBiaoKaiW5-PoIn1" charset="0"/>
              <a:sym typeface="DFPBiaoKaiW5-ZhuIn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951" y="5219700"/>
            <a:ext cx="1374366" cy="11207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5219700"/>
            <a:ext cx="1231900" cy="812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9700" y="5219700"/>
            <a:ext cx="1117600" cy="812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55418" y="1026628"/>
            <a:ext cx="914400" cy="10096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42634" y="5219700"/>
            <a:ext cx="1985561" cy="10903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96851" y="3067050"/>
            <a:ext cx="1772967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40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243" y="4241799"/>
            <a:ext cx="2729507" cy="2169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61" y="4241799"/>
            <a:ext cx="2690019" cy="2333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5736"/>
          <a:stretch>
            <a:fillRect/>
          </a:stretch>
        </p:blipFill>
        <p:spPr bwMode="auto">
          <a:xfrm>
            <a:off x="3098602" y="4241797"/>
            <a:ext cx="2839641" cy="2333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" b="1572"/>
          <a:stretch>
            <a:fillRect/>
          </a:stretch>
        </p:blipFill>
        <p:spPr bwMode="auto">
          <a:xfrm>
            <a:off x="3098602" y="1638299"/>
            <a:ext cx="2783085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3" r="11888"/>
          <a:stretch>
            <a:fillRect/>
          </a:stretch>
        </p:blipFill>
        <p:spPr bwMode="auto">
          <a:xfrm>
            <a:off x="462161" y="1638299"/>
            <a:ext cx="2636441" cy="260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6" r="12938"/>
          <a:stretch>
            <a:fillRect/>
          </a:stretch>
        </p:blipFill>
        <p:spPr bwMode="auto">
          <a:xfrm>
            <a:off x="5938243" y="1638299"/>
            <a:ext cx="2783085" cy="24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Rectangle 7"/>
          <p:cNvSpPr>
            <a:spLocks noGrp="1" noChangeArrowheads="1"/>
          </p:cNvSpPr>
          <p:nvPr>
            <p:ph type="title"/>
          </p:nvPr>
        </p:nvSpPr>
        <p:spPr>
          <a:xfrm>
            <a:off x="630965" y="303764"/>
            <a:ext cx="7024744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ja-JP" altLang="en-US" dirty="0">
                <a:latin typeface="DFPBiaoKaiW5-ZhuIn"/>
                <a:ea typeface="DFPBiaoKaiW5-ZhuIn"/>
                <a:cs typeface="DFPBiaoKaiW5-ZhuIn"/>
              </a:rPr>
              <a:t>資本</a:t>
            </a:r>
            <a:r>
              <a:rPr lang="ja-JP" altLang="en-US" dirty="0" smtClean="0">
                <a:latin typeface="DFPBiaoKaiW5-ZhuIn"/>
                <a:ea typeface="DFPBiaoKaiW5-ZhuIn"/>
                <a:cs typeface="DFPBiaoKaiW5-ZhuIn"/>
              </a:rPr>
              <a:t>資源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</a:rPr>
              <a:t> capital resource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010153" y="3807547"/>
            <a:ext cx="1660922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圖書館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933172" y="5977263"/>
            <a:ext cx="1131328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工具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535759" y="6131847"/>
            <a:ext cx="2035969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資金（錢）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10153" y="6131847"/>
            <a:ext cx="1128712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桌椅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591859" y="3763328"/>
            <a:ext cx="1063850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車</a:t>
            </a:r>
            <a:r>
              <a:rPr lang="zh-TW" altLang="en-US" sz="2400" dirty="0">
                <a:latin typeface="DFPBiaoKaiW5-PoIn1"/>
                <a:ea typeface="DFPBiaoKaiW5-PoIn1"/>
                <a:cs typeface="DFPBiaoKaiW5-PoIn1"/>
              </a:rPr>
              <a:t>子</a:t>
            </a:r>
            <a:endParaRPr lang="en-US" sz="2400" dirty="0">
              <a:latin typeface="DFPBiaoKaiW5-PoIn1"/>
              <a:ea typeface="DFPBiaoKaiW5-PoIn1"/>
              <a:cs typeface="DFPBiaoKaiW5-PoIn1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875484" y="3807547"/>
            <a:ext cx="1285875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電腦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170430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9" r="11234"/>
          <a:stretch>
            <a:fillRect/>
          </a:stretch>
        </p:blipFill>
        <p:spPr bwMode="auto">
          <a:xfrm>
            <a:off x="3226001" y="4051300"/>
            <a:ext cx="2768203" cy="2447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" b="1572"/>
          <a:stretch>
            <a:fillRect/>
          </a:stretch>
        </p:blipFill>
        <p:spPr bwMode="auto">
          <a:xfrm>
            <a:off x="3205757" y="1542256"/>
            <a:ext cx="2839641" cy="250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9" r="11234"/>
          <a:stretch>
            <a:fillRect/>
          </a:stretch>
        </p:blipFill>
        <p:spPr bwMode="auto">
          <a:xfrm>
            <a:off x="473274" y="4051300"/>
            <a:ext cx="2714625" cy="2447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5736"/>
          <a:stretch>
            <a:fillRect/>
          </a:stretch>
        </p:blipFill>
        <p:spPr bwMode="auto">
          <a:xfrm>
            <a:off x="473274" y="1542256"/>
            <a:ext cx="2714625" cy="250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5736"/>
          <a:stretch>
            <a:fillRect/>
          </a:stretch>
        </p:blipFill>
        <p:spPr bwMode="auto">
          <a:xfrm>
            <a:off x="6045399" y="4051299"/>
            <a:ext cx="2679502" cy="244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8" r="9340"/>
          <a:stretch>
            <a:fillRect/>
          </a:stretch>
        </p:blipFill>
        <p:spPr bwMode="auto">
          <a:xfrm>
            <a:off x="6062662" y="1545629"/>
            <a:ext cx="2662240" cy="250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Rectangle 7"/>
          <p:cNvSpPr>
            <a:spLocks noGrp="1" noChangeArrowheads="1"/>
          </p:cNvSpPr>
          <p:nvPr>
            <p:ph type="title"/>
          </p:nvPr>
        </p:nvSpPr>
        <p:spPr>
          <a:xfrm>
            <a:off x="553840" y="240263"/>
            <a:ext cx="8031360" cy="11430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ja-JP" altLang="en-US" sz="32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以</a:t>
            </a:r>
            <a:r>
              <a:rPr lang="zh-TW" altLang="en-US" sz="32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下哪兩</a:t>
            </a:r>
            <a:r>
              <a:rPr lang="zh-TW" altLang="en-US" sz="32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項</a:t>
            </a:r>
            <a:r>
              <a:rPr lang="ja-JP" altLang="en-US" sz="32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是資本資源？</a:t>
            </a:r>
            <a:endParaRPr lang="en-US" sz="32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sp>
        <p:nvSpPr>
          <p:cNvPr id="30729" name="Oval 9"/>
          <p:cNvSpPr>
            <a:spLocks/>
          </p:cNvSpPr>
          <p:nvPr/>
        </p:nvSpPr>
        <p:spPr bwMode="auto">
          <a:xfrm>
            <a:off x="3294459" y="1542256"/>
            <a:ext cx="2560241" cy="2476500"/>
          </a:xfrm>
          <a:prstGeom prst="ellipse">
            <a:avLst/>
          </a:prstGeom>
          <a:noFill/>
          <a:ln w="101600">
            <a:solidFill>
              <a:srgbClr val="66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0730" name="Oval 10"/>
          <p:cNvSpPr>
            <a:spLocks/>
          </p:cNvSpPr>
          <p:nvPr/>
        </p:nvSpPr>
        <p:spPr bwMode="auto">
          <a:xfrm>
            <a:off x="473275" y="4051299"/>
            <a:ext cx="2625526" cy="2372867"/>
          </a:xfrm>
          <a:prstGeom prst="ellipse">
            <a:avLst/>
          </a:prstGeom>
          <a:noFill/>
          <a:ln w="101600">
            <a:solidFill>
              <a:srgbClr val="66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248967" y="3374081"/>
            <a:ext cx="1062434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木材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929063" y="3332609"/>
            <a:ext cx="1125537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電腦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738938" y="3584504"/>
            <a:ext cx="1553766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消防員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035844" y="6128790"/>
            <a:ext cx="1567656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挖土機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030663" y="6064776"/>
            <a:ext cx="1125537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湖泊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685360" y="6042571"/>
            <a:ext cx="1607344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麵包師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175751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" grpId="0" animBg="1"/>
      <p:bldP spid="3073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037" y="2001121"/>
            <a:ext cx="1681163" cy="1402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5" name="Rectangle 1"/>
          <p:cNvSpPr>
            <a:spLocks noGrp="1" noChangeArrowheads="1"/>
          </p:cNvSpPr>
          <p:nvPr>
            <p:ph type="title"/>
          </p:nvPr>
        </p:nvSpPr>
        <p:spPr>
          <a:xfrm>
            <a:off x="1043490" y="781998"/>
            <a:ext cx="7024744" cy="1143000"/>
          </a:xfrm>
        </p:spPr>
        <p:txBody>
          <a:bodyPr>
            <a:normAutofit fontScale="90000"/>
          </a:bodyPr>
          <a:lstStyle/>
          <a:p>
            <a:pPr marL="286856" algn="ctr">
              <a:defRPr/>
            </a:pPr>
            <a:r>
              <a:rPr lang="ja-JP" altLang="en-US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愛護我</a:t>
            </a:r>
            <a:r>
              <a:rPr lang="ja-JP" altLang="en-US" dirty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們</a:t>
            </a:r>
            <a:r>
              <a:rPr lang="ja-JP" altLang="en-US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的資源</a:t>
            </a:r>
            <a:r>
              <a:rPr lang="en-US" altLang="ja-JP" dirty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/>
            </a:r>
            <a:br>
              <a:rPr lang="en-US" altLang="ja-JP" dirty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</a:br>
            <a:r>
              <a:rPr lang="en-US" altLang="ja-JP" sz="3400" dirty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>Care for Our Resources</a:t>
            </a:r>
            <a:endParaRPr lang="en-US" sz="3400" dirty="0"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7219" y="2616200"/>
            <a:ext cx="7679531" cy="381238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TW" dirty="0">
              <a:solidFill>
                <a:srgbClr val="FFFF00"/>
              </a:solidFill>
              <a:latin typeface="DFPBiaoKaiW5-PoIn1" charset="0"/>
              <a:ea typeface="Heiti TC Light" charset="0"/>
              <a:cs typeface="DFPBiaoKaiW5-PoIn1" charset="0"/>
              <a:sym typeface="DFPBiaoKaiW5-ZhuIn" charset="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rgbClr val="FFFF00"/>
              </a:solidFill>
              <a:latin typeface="DFPBiaoKaiW5-PoIn1"/>
              <a:ea typeface="DFPBiaoKaiW5-PoIn1"/>
              <a:cs typeface="DFPBiaoKaiW5-PoIn1"/>
              <a:sym typeface="DFPBiaoKaiW5-ZhuIn" charset="0"/>
            </a:endParaRPr>
          </a:p>
          <a:p>
            <a:pPr marL="0" indent="0">
              <a:buBlip>
                <a:blip r:embed="rId3"/>
              </a:buBlip>
            </a:pPr>
            <a:r>
              <a:rPr lang="en-US" altLang="zh-TW" sz="2800" smtClean="0">
                <a:solidFill>
                  <a:schemeClr val="tx2"/>
                </a:solidFill>
                <a:latin typeface="DFPBiaoKaiW5-PoIn1"/>
                <a:ea typeface="DFPBiaoKaiW5-PoIn1"/>
                <a:cs typeface="DFPBiaoKaiW5-PoIn1"/>
                <a:sym typeface="DFPBiaoKaiW5-ZhuIn" charset="0"/>
              </a:rPr>
              <a:t> </a:t>
            </a:r>
            <a:r>
              <a:rPr lang="zh-TW" altLang="en-US" sz="2800" smtClean="0">
                <a:solidFill>
                  <a:schemeClr val="tx2"/>
                </a:solidFill>
                <a:latin typeface="DFPBiaoKaiW5-PoIn1"/>
                <a:ea typeface="DFPBiaoKaiW5-PoIn1"/>
                <a:cs typeface="DFPBiaoKaiW5-PoIn1"/>
                <a:sym typeface="DFPBiaoKaiW5-ZhuIn" charset="0"/>
              </a:rPr>
              <a:t>為</a:t>
            </a:r>
            <a:r>
              <a:rPr lang="zh-TW" altLang="en-US" sz="2800" smtClean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什麼</a:t>
            </a:r>
            <a:r>
              <a:rPr lang="ja-JP" altLang="en-US" sz="2800" dirty="0" smtClean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我</a:t>
            </a:r>
            <a:r>
              <a:rPr lang="ja-JP" altLang="en-US" sz="2800" dirty="0" smtClean="0">
                <a:solidFill>
                  <a:schemeClr val="tx2"/>
                </a:solidFill>
                <a:latin typeface="DFPBiaoKaiW5-PoIn1"/>
                <a:ea typeface="DFPBiaoKaiW5-PoIn1"/>
                <a:cs typeface="DFPBiaoKaiW5-PoIn1"/>
                <a:sym typeface="DFPBiaoKaiW5-ZhuIn" charset="0"/>
              </a:rPr>
              <a:t>們</a:t>
            </a:r>
            <a:r>
              <a:rPr lang="ja-JP" altLang="en-US" sz="2800" dirty="0" smtClean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要愛護</a:t>
            </a:r>
            <a:r>
              <a:rPr lang="zh-TW" altLang="en-US" sz="2800" dirty="0" smtClean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自然</a:t>
            </a:r>
            <a:r>
              <a:rPr lang="ja-JP" altLang="en-US" sz="2800" dirty="0" smtClean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資源</a:t>
            </a:r>
            <a:endParaRPr lang="en-US" altLang="ja-JP" sz="2800" dirty="0" smtClean="0">
              <a:solidFill>
                <a:schemeClr val="tx2"/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616127" lvl="1">
              <a:buBlip>
                <a:blip r:embed="rId3"/>
              </a:buBlip>
            </a:pPr>
            <a:r>
              <a:rPr lang="ja-JP" altLang="en-US" sz="2800" dirty="0" smtClean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自然</a:t>
            </a:r>
            <a:r>
              <a:rPr lang="ja-JP" altLang="en-US" sz="2800" dirty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資源是</a:t>
            </a:r>
            <a:r>
              <a:rPr lang="ja-JP" altLang="en-US" sz="2800" dirty="0" smtClean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有限的</a:t>
            </a:r>
            <a:endParaRPr lang="en-US" altLang="ja-JP" sz="28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341807" lvl="1" indent="0">
              <a:buNone/>
            </a:pPr>
            <a:r>
              <a:rPr lang="ja-JP" altLang="en-US" sz="18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自然</a:t>
            </a:r>
            <a:r>
              <a:rPr lang="ja-JP" altLang="en-US" sz="18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資源都用完了，很多在地球上的生物都會滅亡</a:t>
            </a:r>
            <a:endParaRPr lang="en-US" altLang="ja-JP" sz="18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0" indent="0">
              <a:buBlip>
                <a:blip r:embed="rId3"/>
              </a:buBlip>
            </a:pPr>
            <a:r>
              <a:rPr lang="en-US" altLang="ja-JP" sz="2800" dirty="0" smtClean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2800" dirty="0" smtClean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印第安人只會</a:t>
            </a:r>
            <a:r>
              <a:rPr lang="ja-JP" altLang="en-US" sz="2800" dirty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用自己需要的東</a:t>
            </a:r>
            <a:r>
              <a:rPr lang="ja-JP" altLang="en-US" sz="2800" dirty="0">
                <a:solidFill>
                  <a:schemeClr val="tx2"/>
                </a:solidFill>
                <a:latin typeface="DFPBiaoKaiW5-PoIn1"/>
                <a:ea typeface="DFPBiaoKaiW5-PoIn1"/>
                <a:cs typeface="DFPBiaoKaiW5-PoIn1"/>
                <a:sym typeface="DFPBiaoKaiW5-ZhuIn" charset="0"/>
              </a:rPr>
              <a:t>西</a:t>
            </a:r>
            <a:r>
              <a:rPr lang="ja-JP" altLang="en-US" sz="2800" dirty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來保護自然資源</a:t>
            </a:r>
            <a:endParaRPr lang="en-US" altLang="ja-JP" sz="2800" dirty="0">
              <a:solidFill>
                <a:schemeClr val="tx2"/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0" indent="0">
              <a:buBlip>
                <a:blip r:embed="rId3"/>
              </a:buBlip>
            </a:pPr>
            <a:endParaRPr lang="en-US" dirty="0">
              <a:solidFill>
                <a:srgbClr val="FFFF00"/>
              </a:solidFill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  <a:p>
            <a:pPr marL="0" indent="0">
              <a:buBlip>
                <a:blip r:embed="rId3"/>
              </a:buBlip>
            </a:pPr>
            <a:endParaRPr lang="en-US" dirty="0">
              <a:solidFill>
                <a:srgbClr val="FFFF00"/>
              </a:solidFill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  <a:p>
            <a:pPr marL="0" indent="0">
              <a:buBlip>
                <a:blip r:embed="rId3"/>
              </a:buBlip>
            </a:pPr>
            <a:endParaRPr lang="en-US" dirty="0">
              <a:solidFill>
                <a:srgbClr val="FFFF00"/>
              </a:solidFill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897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065" y="901700"/>
            <a:ext cx="7024744" cy="735564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如何保護我</a:t>
            </a:r>
            <a:r>
              <a:rPr lang="zh-TW" altLang="en-US" dirty="0" smtClean="0">
                <a:latin typeface="DFPBiaoKaiW5-PoIn1"/>
                <a:ea typeface="DFPBiaoKaiW5-PoIn1"/>
                <a:cs typeface="DFPBiaoKaiW5-PoIn1"/>
              </a:rPr>
              <a:t>們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的環境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828800"/>
            <a:ext cx="1504950" cy="146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200" y="1828800"/>
            <a:ext cx="1350151" cy="1320800"/>
          </a:xfrm>
          <a:prstGeom prst="rect">
            <a:avLst/>
          </a:prstGeom>
        </p:spPr>
      </p:pic>
      <p:pic>
        <p:nvPicPr>
          <p:cNvPr id="8" name="Picture 7" descr="th-1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575" y="3854450"/>
            <a:ext cx="2000250" cy="17716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665" y="4173498"/>
            <a:ext cx="2109669" cy="1701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9895" y="2762689"/>
            <a:ext cx="2167466" cy="1625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45240" y="3206157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不要浪費自然資源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5240" y="5875298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不要過分使用土地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47470" y="450850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多</a:t>
            </a:r>
            <a:r>
              <a:rPr lang="zh-TW" altLang="en-US" dirty="0" smtClean="0">
                <a:latin typeface="DFPBiaoKaiW5-PoIn1"/>
                <a:ea typeface="DFPBiaoKaiW5-PoIn1"/>
                <a:cs typeface="DFPBiaoKaiW5-PoIn1"/>
              </a:rPr>
              <a:t>種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新樹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79818" y="329462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回收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79570" y="581076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制定法律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155166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29190" y="826536"/>
            <a:ext cx="7024744" cy="672064"/>
          </a:xfrm>
        </p:spPr>
        <p:txBody>
          <a:bodyPr>
            <a:normAutofit fontScale="90000"/>
          </a:bodyPr>
          <a:lstStyle/>
          <a:p>
            <a:r>
              <a:rPr lang="ja-JP" altLang="en-US" sz="44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自然資源</a:t>
            </a:r>
            <a:r>
              <a:rPr lang="en-US" altLang="ja-JP" sz="4400" dirty="0">
                <a:latin typeface="DFPBiaoKaiW5-ZhuIn"/>
                <a:ea typeface="DFPBiaoKaiW5-ZhuIn"/>
                <a:cs typeface="DFPBiaoKaiW5-ZhuIn"/>
              </a:rPr>
              <a:t> </a:t>
            </a:r>
            <a:r>
              <a:rPr lang="en-US" altLang="ja-JP" dirty="0">
                <a:latin typeface="Helvetica Neue Light" charset="0"/>
                <a:ea typeface="Heiti TC Light" charset="0"/>
                <a:cs typeface="Heiti TC Light" charset="0"/>
              </a:rPr>
              <a:t>Natural Resources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929190" y="1752152"/>
            <a:ext cx="7249610" cy="3508977"/>
          </a:xfrm>
        </p:spPr>
        <p:txBody>
          <a:bodyPr>
            <a:normAutofit/>
          </a:bodyPr>
          <a:lstStyle/>
          <a:p>
            <a:pPr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可用的天然物質</a:t>
            </a:r>
            <a:endParaRPr lang="en-US" altLang="ja-JP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不是人可以製造的</a:t>
            </a:r>
            <a:endParaRPr lang="en-US" altLang="ja-JP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例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如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：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樹木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水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土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金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礦物質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(lumber/tree, water, soil, gold, minerals)</a:t>
            </a:r>
            <a:endParaRPr lang="en-US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6858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7452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786364"/>
            <a:ext cx="7024744" cy="712236"/>
          </a:xfrm>
        </p:spPr>
        <p:txBody>
          <a:bodyPr>
            <a:normAutofit fontScale="90000"/>
          </a:bodyPr>
          <a:lstStyle/>
          <a:p>
            <a:r>
              <a:rPr lang="ja-JP" altLang="en-US" sz="44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自然資源</a:t>
            </a:r>
            <a:r>
              <a:rPr lang="en-US" altLang="ja-JP" sz="4400" dirty="0">
                <a:latin typeface="DFPBiaoKaiW5-ZhuIn"/>
                <a:ea typeface="DFPBiaoKaiW5-ZhuIn"/>
                <a:cs typeface="DFPBiaoKaiW5-ZhuIn"/>
              </a:rPr>
              <a:t> </a:t>
            </a:r>
            <a:r>
              <a:rPr lang="en-US" altLang="ja-JP" dirty="0">
                <a:latin typeface="Helvetica Neue Light" charset="0"/>
                <a:ea typeface="Heiti TC Light" charset="0"/>
                <a:cs typeface="Heiti TC Light" charset="0"/>
              </a:rPr>
              <a:t>Natural Resources</a:t>
            </a:r>
            <a:endParaRPr lang="en-US" dirty="0"/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43" b="15443"/>
          <a:stretch>
            <a:fillRect/>
          </a:stretch>
        </p:blipFill>
        <p:spPr bwMode="auto">
          <a:xfrm>
            <a:off x="484690" y="1638300"/>
            <a:ext cx="258871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536696" y="3502967"/>
            <a:ext cx="64770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風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5" r="8075"/>
          <a:stretch>
            <a:fillRect/>
          </a:stretch>
        </p:blipFill>
        <p:spPr bwMode="auto">
          <a:xfrm>
            <a:off x="3213098" y="1638300"/>
            <a:ext cx="278130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216400" y="3502967"/>
            <a:ext cx="114300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動物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5736"/>
          <a:stretch>
            <a:fillRect/>
          </a:stretch>
        </p:blipFill>
        <p:spPr bwMode="auto">
          <a:xfrm>
            <a:off x="6184900" y="1638300"/>
            <a:ext cx="247650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099300" y="3502967"/>
            <a:ext cx="62230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土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4" r="15826"/>
          <a:stretch>
            <a:fillRect/>
          </a:stretch>
        </p:blipFill>
        <p:spPr bwMode="auto">
          <a:xfrm>
            <a:off x="484690" y="4114800"/>
            <a:ext cx="2588710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365250" y="6104235"/>
            <a:ext cx="67310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水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18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6" r="7779"/>
          <a:stretch>
            <a:fillRect/>
          </a:stretch>
        </p:blipFill>
        <p:spPr bwMode="auto">
          <a:xfrm>
            <a:off x="3213098" y="4114800"/>
            <a:ext cx="27813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467100" y="5960069"/>
            <a:ext cx="118110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木材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727698" y="6015335"/>
            <a:ext cx="723902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油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409" y="4114800"/>
            <a:ext cx="2367991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731000" y="6015335"/>
            <a:ext cx="162560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礦物質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20220017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7" grpId="0" animBg="1"/>
      <p:bldP spid="19" grpId="0" animBg="1"/>
      <p:bldP spid="21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2600" y="683728"/>
            <a:ext cx="7846510" cy="712236"/>
          </a:xfrm>
        </p:spPr>
        <p:txBody>
          <a:bodyPr>
            <a:normAutofit fontScale="90000"/>
          </a:bodyPr>
          <a:lstStyle/>
          <a:p>
            <a:r>
              <a:rPr lang="ja-JP" altLang="en-US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以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下哪兩</a:t>
            </a:r>
            <a:r>
              <a:rPr lang="zh-TW" altLang="en-US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項</a:t>
            </a:r>
            <a:r>
              <a:rPr lang="ja-JP" altLang="en-US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是自然資源？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5736"/>
          <a:stretch>
            <a:fillRect/>
          </a:stretch>
        </p:blipFill>
        <p:spPr bwMode="auto">
          <a:xfrm>
            <a:off x="482600" y="1612900"/>
            <a:ext cx="249555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1043490" y="3513435"/>
            <a:ext cx="1193799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木材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" b="1572"/>
          <a:stretch>
            <a:fillRect/>
          </a:stretch>
        </p:blipFill>
        <p:spPr bwMode="auto">
          <a:xfrm>
            <a:off x="2978150" y="1612900"/>
            <a:ext cx="301625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4159250" y="3390900"/>
            <a:ext cx="1362974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電腦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8" r="9340"/>
          <a:stretch>
            <a:fillRect/>
          </a:stretch>
        </p:blipFill>
        <p:spPr bwMode="auto">
          <a:xfrm>
            <a:off x="5994400" y="1587500"/>
            <a:ext cx="26797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6461703" y="3488035"/>
            <a:ext cx="1610265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消防員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9" r="11234"/>
          <a:stretch>
            <a:fillRect/>
          </a:stretch>
        </p:blipFill>
        <p:spPr bwMode="auto">
          <a:xfrm>
            <a:off x="482600" y="4102100"/>
            <a:ext cx="2495550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4"/>
          <p:cNvSpPr txBox="1">
            <a:spLocks noChangeArrowheads="1"/>
          </p:cNvSpPr>
          <p:nvPr/>
        </p:nvSpPr>
        <p:spPr bwMode="auto">
          <a:xfrm>
            <a:off x="916490" y="6066135"/>
            <a:ext cx="163621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挖土機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9" r="11234"/>
          <a:stretch>
            <a:fillRect/>
          </a:stretch>
        </p:blipFill>
        <p:spPr bwMode="auto">
          <a:xfrm>
            <a:off x="3124200" y="4102100"/>
            <a:ext cx="2546350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3853012" y="6057900"/>
            <a:ext cx="1153064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湖泊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5736"/>
          <a:stretch>
            <a:fillRect/>
          </a:stretch>
        </p:blipFill>
        <p:spPr bwMode="auto">
          <a:xfrm>
            <a:off x="5994400" y="4102099"/>
            <a:ext cx="2603500" cy="2417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12"/>
          <p:cNvSpPr txBox="1">
            <a:spLocks noChangeArrowheads="1"/>
          </p:cNvSpPr>
          <p:nvPr/>
        </p:nvSpPr>
        <p:spPr bwMode="auto">
          <a:xfrm>
            <a:off x="6597570" y="6057899"/>
            <a:ext cx="1588698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麵包師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3" name="Oval 9"/>
          <p:cNvSpPr>
            <a:spLocks/>
          </p:cNvSpPr>
          <p:nvPr/>
        </p:nvSpPr>
        <p:spPr bwMode="auto">
          <a:xfrm>
            <a:off x="469900" y="1587499"/>
            <a:ext cx="2508250" cy="2514600"/>
          </a:xfrm>
          <a:prstGeom prst="ellipse">
            <a:avLst/>
          </a:prstGeom>
          <a:noFill/>
          <a:ln w="101600">
            <a:solidFill>
              <a:srgbClr val="66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4" name="Oval 10"/>
          <p:cNvSpPr>
            <a:spLocks/>
          </p:cNvSpPr>
          <p:nvPr/>
        </p:nvSpPr>
        <p:spPr bwMode="auto">
          <a:xfrm>
            <a:off x="3124200" y="4102098"/>
            <a:ext cx="2654300" cy="2527301"/>
          </a:xfrm>
          <a:prstGeom prst="ellipse">
            <a:avLst/>
          </a:prstGeom>
          <a:noFill/>
          <a:ln w="101600">
            <a:solidFill>
              <a:srgbClr val="66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753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4" grpId="0" animBg="1"/>
      <p:bldP spid="16" grpId="0" animBg="1"/>
      <p:bldP spid="18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790" y="736600"/>
            <a:ext cx="7681410" cy="913364"/>
          </a:xfrm>
        </p:spPr>
        <p:txBody>
          <a:bodyPr>
            <a:normAutofit fontScale="90000"/>
          </a:bodyPr>
          <a:lstStyle/>
          <a:p>
            <a:r>
              <a:rPr lang="ja-JP" altLang="en-US" sz="60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人力資源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Human Resources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939800" y="2323652"/>
            <a:ext cx="7264400" cy="3508977"/>
          </a:xfrm>
        </p:spPr>
        <p:txBody>
          <a:bodyPr/>
          <a:lstStyle/>
          <a:p>
            <a:pPr>
              <a:lnSpc>
                <a:spcPct val="150000"/>
              </a:lnSpc>
              <a:buBlip>
                <a:blip r:embed="rId2"/>
              </a:buBlip>
              <a:defRPr/>
            </a:pP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不同</a:t>
            </a: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工作的人</a:t>
            </a:r>
            <a:endParaRPr lang="en-US" altLang="ja-JP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>
              <a:lnSpc>
                <a:spcPct val="150000"/>
              </a:lnSpc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例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如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：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醫生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老師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工程師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農夫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警察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或者</a:t>
            </a: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服務員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…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等。</a:t>
            </a:r>
            <a:endParaRPr lang="en-US" altLang="zh-TW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48000" y="19939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633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3924300"/>
            <a:ext cx="2714228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73" y="3924300"/>
            <a:ext cx="2628901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8" r="8740"/>
          <a:stretch>
            <a:fillRect/>
          </a:stretch>
        </p:blipFill>
        <p:spPr bwMode="auto">
          <a:xfrm>
            <a:off x="475854" y="1421365"/>
            <a:ext cx="2649537" cy="2448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5736"/>
          <a:stretch>
            <a:fillRect/>
          </a:stretch>
        </p:blipFill>
        <p:spPr bwMode="auto">
          <a:xfrm>
            <a:off x="5956300" y="3924299"/>
            <a:ext cx="2741216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" b="1572"/>
          <a:stretch>
            <a:fillRect/>
          </a:stretch>
        </p:blipFill>
        <p:spPr bwMode="auto">
          <a:xfrm>
            <a:off x="5956300" y="1421364"/>
            <a:ext cx="2741216" cy="2448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58961" y="6340078"/>
            <a:ext cx="7625953" cy="714375"/>
          </a:xfrm>
        </p:spPr>
        <p:txBody>
          <a:bodyPr/>
          <a:lstStyle/>
          <a:p>
            <a:pPr marL="0" indent="0">
              <a:defRPr/>
            </a:pPr>
            <a:r>
              <a:rPr lang="en-US" smtClean="0">
                <a:latin typeface="DFPBiaoKaiW5-ZhuIn" charset="0"/>
                <a:cs typeface="DFPBiaoKaiW5-ZhuIn" charset="0"/>
                <a:sym typeface="DFPBiaoKaiW5-ZhuIn" charset="0"/>
              </a:rPr>
              <a:t>human resources</a:t>
            </a:r>
          </a:p>
          <a:p>
            <a:pPr marL="0" indent="0">
              <a:defRPr/>
            </a:pPr>
            <a:endParaRPr lang="en-US" smtClean="0">
              <a:latin typeface="DFPBiaoKaiW5-ZhuIn" charset="0"/>
              <a:cs typeface="DFPBiaoKaiW5-ZhuIn" charset="0"/>
              <a:sym typeface="DFPBiaoKaiW5-ZhuIn" charset="0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261666" y="3336528"/>
            <a:ext cx="1071562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警察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761184" y="6064178"/>
            <a:ext cx="1496616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發明家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661547" y="6064178"/>
            <a:ext cx="1568053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建築師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793508" y="3336528"/>
            <a:ext cx="1091406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老師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982266" y="6064178"/>
            <a:ext cx="1232297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農夫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30737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74" y="1421364"/>
            <a:ext cx="2628901" cy="2448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982640" y="3421530"/>
            <a:ext cx="1071563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木匠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800100" y="278364"/>
            <a:ext cx="7747000" cy="1143000"/>
          </a:xfrm>
        </p:spPr>
        <p:txBody>
          <a:bodyPr>
            <a:normAutofit fontScale="90000"/>
          </a:bodyPr>
          <a:lstStyle/>
          <a:p>
            <a:r>
              <a:rPr lang="ja-JP" altLang="en-US" sz="60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人力資源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Human Resources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48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23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5" y="1860236"/>
            <a:ext cx="2786063" cy="2424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610" y="4255900"/>
            <a:ext cx="2718990" cy="224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5766" y="1796735"/>
            <a:ext cx="2611833" cy="2448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3" name="Rectangle 7"/>
          <p:cNvSpPr>
            <a:spLocks noGrp="1" noChangeArrowheads="1"/>
          </p:cNvSpPr>
          <p:nvPr>
            <p:ph type="title"/>
          </p:nvPr>
        </p:nvSpPr>
        <p:spPr>
          <a:xfrm>
            <a:off x="469106" y="323535"/>
            <a:ext cx="80010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ja-JP" altLang="en-US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以上</a:t>
            </a:r>
            <a:r>
              <a:rPr lang="zh-TW" altLang="en-US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哪兩項</a:t>
            </a:r>
            <a:r>
              <a:rPr lang="ja-JP" altLang="en-US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是人力資源？</a:t>
            </a:r>
            <a:endParaRPr lang="en-US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sp>
        <p:nvSpPr>
          <p:cNvPr id="29705" name="Oval 9"/>
          <p:cNvSpPr>
            <a:spLocks/>
          </p:cNvSpPr>
          <p:nvPr/>
        </p:nvSpPr>
        <p:spPr bwMode="auto">
          <a:xfrm>
            <a:off x="6125767" y="1796735"/>
            <a:ext cx="2768203" cy="2384679"/>
          </a:xfrm>
          <a:prstGeom prst="ellipse">
            <a:avLst/>
          </a:prstGeom>
          <a:noFill/>
          <a:ln w="101600">
            <a:solidFill>
              <a:srgbClr val="66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9706" name="Oval 10"/>
          <p:cNvSpPr>
            <a:spLocks/>
          </p:cNvSpPr>
          <p:nvPr/>
        </p:nvSpPr>
        <p:spPr bwMode="auto">
          <a:xfrm>
            <a:off x="6125767" y="4255900"/>
            <a:ext cx="2497534" cy="2180222"/>
          </a:xfrm>
          <a:prstGeom prst="ellipse">
            <a:avLst/>
          </a:prstGeom>
          <a:noFill/>
          <a:ln w="101600">
            <a:solidFill>
              <a:srgbClr val="66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852074" y="3766040"/>
            <a:ext cx="1275925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/>
          <a:p>
            <a:pPr algn="ctr"/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醫生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192947" y="6055448"/>
            <a:ext cx="1065991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/>
          <a:p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軍人</a:t>
            </a:r>
            <a:r>
              <a:rPr lang="en-US" altLang="ja-JP" dirty="0"/>
              <a:t> </a:t>
            </a:r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374378" y="3436469"/>
            <a:ext cx="1065991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/>
          <a:p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石油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969" y="4255900"/>
            <a:ext cx="2786063" cy="22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411266" y="6055448"/>
            <a:ext cx="591503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/>
          <a:p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金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299" y="1860236"/>
            <a:ext cx="2913311" cy="2321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720306" y="3455029"/>
            <a:ext cx="1942533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/>
          <a:p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工具</a:t>
            </a:r>
            <a:r>
              <a:rPr lang="en-US" altLang="ja-JP" sz="2400" b="1" dirty="0">
                <a:latin typeface="DFPBiaoKaiW5-ZhuIn"/>
                <a:ea typeface="DFPBiaoKaiW5-ZhuIn"/>
                <a:cs typeface="DFPBiaoKaiW5-ZhuIn"/>
              </a:rPr>
              <a:t>(Tools)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5" y="4244913"/>
            <a:ext cx="2786063" cy="225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495300" y="6147781"/>
            <a:ext cx="2683669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/>
          <a:p>
            <a:pPr algn="ctr"/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機器（</a:t>
            </a:r>
            <a:r>
              <a:rPr lang="en-US" altLang="ja-JP" sz="2400" b="1" dirty="0">
                <a:latin typeface="DFPBiaoKaiW5-ZhuIn"/>
                <a:ea typeface="DFPBiaoKaiW5-ZhuIn"/>
                <a:cs typeface="DFPBiaoKaiW5-ZhuIn"/>
              </a:rPr>
              <a:t>machine)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348207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5" grpId="0" animBg="1"/>
      <p:bldP spid="29706" grpId="0" animBg="1"/>
      <p:bldP spid="3" grpId="0" animBg="1"/>
      <p:bldP spid="5" grpId="0" animBg="1"/>
      <p:bldP spid="7" grpId="0" animBg="1"/>
      <p:bldP spid="9" grpId="0" animBg="1"/>
      <p:bldP spid="11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ChangeArrowheads="1"/>
          </p:cNvSpPr>
          <p:nvPr>
            <p:ph type="title"/>
          </p:nvPr>
        </p:nvSpPr>
        <p:spPr>
          <a:xfrm>
            <a:off x="732234" y="625872"/>
            <a:ext cx="7024744" cy="936228"/>
          </a:xfrm>
        </p:spPr>
        <p:txBody>
          <a:bodyPr>
            <a:normAutofit fontScale="90000"/>
          </a:bodyPr>
          <a:lstStyle/>
          <a:p>
            <a:pPr marL="286856">
              <a:defRPr/>
            </a:pPr>
            <a:r>
              <a:rPr lang="ja-JP" altLang="en-US" sz="51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人力資源</a:t>
            </a:r>
            <a:r>
              <a:rPr lang="en-US" altLang="ja-JP" sz="3400" dirty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>Human Resources</a:t>
            </a:r>
            <a:endParaRPr lang="en-US" sz="3400" dirty="0"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2234" y="1946672"/>
            <a:ext cx="7920633" cy="4530328"/>
          </a:xfrm>
        </p:spPr>
        <p:txBody>
          <a:bodyPr>
            <a:noAutofit/>
          </a:bodyPr>
          <a:lstStyle/>
          <a:p>
            <a:pPr eaLnBrk="1" hangingPunct="1">
              <a:buFontTx/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製造商品：</a:t>
            </a:r>
            <a:endParaRPr lang="en-US" altLang="ja-JP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928654" lvl="2"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建房</a:t>
            </a:r>
            <a:r>
              <a:rPr lang="ja-JP" altLang="en-US" sz="3600" dirty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子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製造汽車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製造電腦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或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農夫</a:t>
            </a:r>
            <a:r>
              <a:rPr lang="ja-JP" altLang="en-US" sz="3600" dirty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種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水果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拿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去市場賣</a:t>
            </a:r>
            <a:endParaRPr lang="en-US" altLang="ja-JP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eaLnBrk="1" hangingPunct="1">
              <a:buFontTx/>
              <a:buBlip>
                <a:blip r:embed="rId2"/>
              </a:buBlip>
              <a:defRPr/>
            </a:pP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提供服務：</a:t>
            </a:r>
            <a:endParaRPr lang="en-US" altLang="ja-JP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928654" lvl="2"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老師</a:t>
            </a:r>
            <a:r>
              <a:rPr lang="ja-JP" altLang="en-US" sz="3600" dirty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教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書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餐廳的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服務員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或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公車司機</a:t>
            </a:r>
            <a:endParaRPr lang="en-US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50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3924300"/>
            <a:ext cx="2714228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73" y="3924300"/>
            <a:ext cx="2628901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8" r="8740"/>
          <a:stretch>
            <a:fillRect/>
          </a:stretch>
        </p:blipFill>
        <p:spPr bwMode="auto">
          <a:xfrm>
            <a:off x="475854" y="1421365"/>
            <a:ext cx="2649537" cy="2448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5736"/>
          <a:stretch>
            <a:fillRect/>
          </a:stretch>
        </p:blipFill>
        <p:spPr bwMode="auto">
          <a:xfrm>
            <a:off x="5956300" y="3924299"/>
            <a:ext cx="2741216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" b="1572"/>
          <a:stretch>
            <a:fillRect/>
          </a:stretch>
        </p:blipFill>
        <p:spPr bwMode="auto">
          <a:xfrm>
            <a:off x="5956300" y="1421364"/>
            <a:ext cx="2741216" cy="2448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58961" y="6340078"/>
            <a:ext cx="7625953" cy="714375"/>
          </a:xfrm>
        </p:spPr>
        <p:txBody>
          <a:bodyPr/>
          <a:lstStyle/>
          <a:p>
            <a:pPr marL="0" indent="0">
              <a:defRPr/>
            </a:pPr>
            <a:r>
              <a:rPr lang="en-US" smtClean="0">
                <a:latin typeface="DFPBiaoKaiW5-ZhuIn" charset="0"/>
                <a:cs typeface="DFPBiaoKaiW5-ZhuIn" charset="0"/>
                <a:sym typeface="DFPBiaoKaiW5-ZhuIn" charset="0"/>
              </a:rPr>
              <a:t>human resources</a:t>
            </a:r>
          </a:p>
          <a:p>
            <a:pPr marL="0" indent="0">
              <a:defRPr/>
            </a:pPr>
            <a:endParaRPr lang="en-US" smtClean="0">
              <a:latin typeface="DFPBiaoKaiW5-ZhuIn" charset="0"/>
              <a:cs typeface="DFPBiaoKaiW5-ZhuIn" charset="0"/>
              <a:sym typeface="DFPBiaoKaiW5-ZhuIn" charset="0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261666" y="3421530"/>
            <a:ext cx="1071562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警察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761184" y="6064178"/>
            <a:ext cx="1496616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發明家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661547" y="6064178"/>
            <a:ext cx="1568053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建築師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793508" y="3421530"/>
            <a:ext cx="1091406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老師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237059" y="6064178"/>
            <a:ext cx="1096169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農夫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30737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74" y="1421364"/>
            <a:ext cx="2628901" cy="2448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982640" y="3421530"/>
            <a:ext cx="1071563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木匠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475854" y="278364"/>
            <a:ext cx="8415337" cy="839236"/>
          </a:xfrm>
        </p:spPr>
        <p:txBody>
          <a:bodyPr>
            <a:normAutofit/>
          </a:bodyPr>
          <a:lstStyle/>
          <a:p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以下的工作是製造商品還</a:t>
            </a:r>
            <a:r>
              <a:rPr lang="zh-TW" altLang="en-US" sz="24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是提供服務？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800100" y="2987278"/>
            <a:ext cx="2006203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提供服務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413500" y="5609756"/>
            <a:ext cx="2006203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提供服務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248797" y="2989950"/>
            <a:ext cx="2006203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提供服務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07219" y="5629926"/>
            <a:ext cx="2199084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製造商品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388519" y="2989950"/>
            <a:ext cx="2199084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製造商品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388519" y="5629926"/>
            <a:ext cx="2199084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製造商品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300005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23" grpId="0" animBg="1"/>
      <p:bldP spid="26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285</Words>
  <Application>Microsoft Macintosh PowerPoint</Application>
  <PresentationFormat>On-screen Show (4:3)</PresentationFormat>
  <Paragraphs>96</Paragraphs>
  <Slides>14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資源有哪幾種？</vt:lpstr>
      <vt:lpstr>自然資源 Natural Resources</vt:lpstr>
      <vt:lpstr>自然資源 Natural Resources</vt:lpstr>
      <vt:lpstr>以下哪兩項是自然資源？</vt:lpstr>
      <vt:lpstr>人力資源Human Resources</vt:lpstr>
      <vt:lpstr>人力資源Human Resources</vt:lpstr>
      <vt:lpstr>以上哪兩項是人力資源？</vt:lpstr>
      <vt:lpstr>人力資源Human Resources</vt:lpstr>
      <vt:lpstr>以下的工作是製造商品還是提供服務？</vt:lpstr>
      <vt:lpstr>資本資源Capital Resources</vt:lpstr>
      <vt:lpstr>資本資源 capital resource</vt:lpstr>
      <vt:lpstr>以下哪兩項是資本資源？</vt:lpstr>
      <vt:lpstr>愛護我們的資源 Care for Our Resources</vt:lpstr>
      <vt:lpstr>如何保護我們的環境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資源有哪幾種？</dc:title>
  <dc:creator>Meyerholz</dc:creator>
  <cp:lastModifiedBy>Meyerholz</cp:lastModifiedBy>
  <cp:revision>1</cp:revision>
  <dcterms:created xsi:type="dcterms:W3CDTF">2014-08-07T20:27:11Z</dcterms:created>
  <dcterms:modified xsi:type="dcterms:W3CDTF">2014-08-07T20:28:13Z</dcterms:modified>
</cp:coreProperties>
</file>